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44" autoAdjust="0"/>
    <p:restoredTop sz="73146" autoAdjust="0"/>
  </p:normalViewPr>
  <p:slideViewPr>
    <p:cSldViewPr>
      <p:cViewPr varScale="1">
        <p:scale>
          <a:sx n="42" d="100"/>
          <a:sy n="42" d="100"/>
        </p:scale>
        <p:origin x="1260" y="48"/>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P\Downloads\result.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Downloads\result.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[result.csv]Sheet1!PivotTable1</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Top</a:t>
            </a:r>
            <a:r>
              <a:rPr lang="en-US" baseline="0"/>
              <a:t> five category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Sheet1!$B$3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Sheet1!$A$4:$A$9</c:f>
              <c:strCache>
                <c:ptCount val="5"/>
                <c:pt idx="0">
                  <c:v>food</c:v>
                </c:pt>
                <c:pt idx="1">
                  <c:v>technology</c:v>
                </c:pt>
                <c:pt idx="2">
                  <c:v>healthy eating</c:v>
                </c:pt>
                <c:pt idx="3">
                  <c:v>science</c:v>
                </c:pt>
                <c:pt idx="4">
                  <c:v>Animals</c:v>
                </c:pt>
              </c:strCache>
            </c:strRef>
          </c:cat>
          <c:val>
            <c:numRef>
              <c:f>Sheet1!$B$4:$B$9</c:f>
              <c:numCache>
                <c:formatCode>General</c:formatCode>
                <c:ptCount val="5"/>
                <c:pt idx="0">
                  <c:v>66676</c:v>
                </c:pt>
                <c:pt idx="1">
                  <c:v>68738</c:v>
                </c:pt>
                <c:pt idx="2">
                  <c:v>69339</c:v>
                </c:pt>
                <c:pt idx="3">
                  <c:v>71168</c:v>
                </c:pt>
                <c:pt idx="4">
                  <c:v>74965</c:v>
                </c:pt>
              </c:numCache>
            </c:numRef>
          </c:val>
          <c:extLst>
            <c:ext xmlns:c16="http://schemas.microsoft.com/office/drawing/2014/chart" uri="{C3380CC4-5D6E-409C-BE32-E72D297353CC}">
              <c16:uniqueId val="{00000000-1DBB-4CBB-9E5C-D76A2C35D3B2}"/>
            </c:ext>
          </c:extLst>
        </c:ser>
        <c:dLbls>
          <c:dLblPos val="outEnd"/>
          <c:showLegendKey val="0"/>
          <c:showVal val="1"/>
          <c:showCatName val="0"/>
          <c:showSerName val="0"/>
          <c:showPercent val="0"/>
          <c:showBubbleSize val="0"/>
        </c:dLbls>
        <c:gapWidth val="182"/>
        <c:axId val="789521919"/>
        <c:axId val="793427791"/>
      </c:barChart>
      <c:catAx>
        <c:axId val="78952191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3427791"/>
        <c:crosses val="autoZero"/>
        <c:auto val="1"/>
        <c:lblAlgn val="ctr"/>
        <c:lblOffset val="100"/>
        <c:noMultiLvlLbl val="0"/>
      </c:catAx>
      <c:valAx>
        <c:axId val="79342779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95219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[result.csv]Sheet1!PivotTable3</c:name>
    <c:fmtId val="19"/>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Top</a:t>
            </a:r>
            <a:r>
              <a:rPr lang="en-US" baseline="0"/>
              <a:t> five content categories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w="19050">
            <a:solidFill>
              <a:schemeClr val="lt1"/>
            </a:solidFill>
          </a:ln>
          <a:effectLst/>
        </c:spPr>
        <c:dLbl>
          <c:idx val="0"/>
          <c:layout>
            <c:manualLayout>
              <c:x val="7.7674978127734032E-3"/>
              <c:y val="3.0950268024314529E-2"/>
            </c:manualLayout>
          </c:layout>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154A982F-B303-4877-886A-B230AEDD42BA}" type="VALUE">
                  <a:rPr lang="en-US"/>
                  <a:pPr>
                    <a:defRPr sz="900" b="0" i="0" u="none" strike="noStrike" kern="1200" baseline="0">
                      <a:solidFill>
                        <a:schemeClr val="tx1">
                          <a:lumMod val="75000"/>
                          <a:lumOff val="25000"/>
                        </a:schemeClr>
                      </a:solidFill>
                      <a:latin typeface="+mn-lt"/>
                      <a:ea typeface="+mn-ea"/>
                      <a:cs typeface="+mn-cs"/>
                    </a:defRPr>
                  </a:pPr>
                  <a:t>[VALUE]</a:t>
                </a:fld>
                <a:r>
                  <a:rPr lang="en-US" baseline="0"/>
                  <a:t>, </a:t>
                </a:r>
              </a:p>
              <a:p>
                <a:pPr>
                  <a:defRPr sz="900" b="0" i="0" u="none" strike="noStrike" kern="1200" baseline="0">
                    <a:solidFill>
                      <a:schemeClr val="tx1">
                        <a:lumMod val="75000"/>
                        <a:lumOff val="25000"/>
                      </a:schemeClr>
                    </a:solidFill>
                    <a:latin typeface="+mn-lt"/>
                    <a:ea typeface="+mn-ea"/>
                    <a:cs typeface="+mn-cs"/>
                  </a:defRPr>
                </a:pPr>
                <a:endParaRPr lang="en-GB"/>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0"/>
          <c:showBubbleSize val="0"/>
          <c:extLst>
            <c:ext xmlns:c15="http://schemas.microsoft.com/office/drawing/2012/chart" uri="{CE6537A1-D6FC-4f65-9D91-7224C49458BB}">
              <c15:dlblFieldTable/>
              <c15:showDataLabelsRange val="0"/>
            </c:ext>
          </c:extLst>
        </c:dLbl>
      </c:pivotFmt>
      <c:pivotFmt>
        <c:idx val="2"/>
        <c:spPr>
          <a:solidFill>
            <a:schemeClr val="accent1"/>
          </a:solidFill>
          <a:ln w="19050">
            <a:solidFill>
              <a:schemeClr val="lt1"/>
            </a:solidFill>
          </a:ln>
          <a:effectLst/>
        </c:spPr>
        <c:dLbl>
          <c:idx val="0"/>
          <c:layout>
            <c:manualLayout>
              <c:x val="-1.3072397200349957E-2"/>
              <c:y val="8.6243128403737414E-3"/>
            </c:manualLayout>
          </c:layout>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D7F7780C-1DFD-4077-8ED5-8CA677D9701D}" type="VALUE">
                  <a:rPr lang="en-US"/>
                  <a:pPr>
                    <a:defRPr sz="900" b="0" i="0" u="none" strike="noStrike" kern="1200" baseline="0">
                      <a:solidFill>
                        <a:schemeClr val="tx1">
                          <a:lumMod val="75000"/>
                          <a:lumOff val="25000"/>
                        </a:schemeClr>
                      </a:solidFill>
                      <a:latin typeface="+mn-lt"/>
                      <a:ea typeface="+mn-ea"/>
                      <a:cs typeface="+mn-cs"/>
                    </a:defRPr>
                  </a:pPr>
                  <a:t>[VALUE]</a:t>
                </a:fld>
                <a:r>
                  <a:rPr lang="en-US" baseline="0"/>
                  <a:t>, </a:t>
                </a:r>
              </a:p>
              <a:p>
                <a:pPr>
                  <a:defRPr sz="900" b="0" i="0" u="none" strike="noStrike" kern="1200" baseline="0">
                    <a:solidFill>
                      <a:schemeClr val="tx1">
                        <a:lumMod val="75000"/>
                        <a:lumOff val="25000"/>
                      </a:schemeClr>
                    </a:solidFill>
                    <a:latin typeface="+mn-lt"/>
                    <a:ea typeface="+mn-ea"/>
                    <a:cs typeface="+mn-cs"/>
                  </a:defRPr>
                </a:pPr>
                <a:endParaRPr lang="en-GB"/>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0"/>
          <c:showBubbleSize val="0"/>
          <c:extLst>
            <c:ext xmlns:c15="http://schemas.microsoft.com/office/drawing/2012/chart" uri="{CE6537A1-D6FC-4f65-9D91-7224C49458BB}">
              <c15:dlblFieldTable/>
              <c15:showDataLabelsRange val="0"/>
            </c:ext>
          </c:extLst>
        </c:dLbl>
      </c:pivotFmt>
      <c:pivotFmt>
        <c:idx val="3"/>
        <c:spPr>
          <a:solidFill>
            <a:schemeClr val="accent2"/>
          </a:solidFill>
          <a:ln w="19050">
            <a:solidFill>
              <a:schemeClr val="lt1"/>
            </a:solidFill>
          </a:ln>
          <a:effectLst/>
        </c:spPr>
        <c:dLbl>
          <c:idx val="0"/>
          <c:layout>
            <c:manualLayout>
              <c:x val="1.3261811023622047E-2"/>
              <c:y val="-2.8784186992911734E-3"/>
            </c:manualLayout>
          </c:layout>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C6DF3668-5468-44D2-B6D2-9C0CEF94E1F0}" type="VALUE">
                  <a:rPr lang="en-US"/>
                  <a:pPr>
                    <a:defRPr sz="900" b="0" i="0" u="none" strike="noStrike" kern="1200" baseline="0">
                      <a:solidFill>
                        <a:schemeClr val="tx1">
                          <a:lumMod val="75000"/>
                          <a:lumOff val="25000"/>
                        </a:schemeClr>
                      </a:solidFill>
                      <a:latin typeface="+mn-lt"/>
                      <a:ea typeface="+mn-ea"/>
                      <a:cs typeface="+mn-cs"/>
                    </a:defRPr>
                  </a:pPr>
                  <a:t>[VALUE]</a:t>
                </a:fld>
                <a:r>
                  <a:rPr lang="en-US" baseline="0"/>
                  <a:t>,</a:t>
                </a:r>
              </a:p>
              <a:p>
                <a:pPr>
                  <a:defRPr sz="900" b="0" i="0" u="none" strike="noStrike" kern="1200" baseline="0">
                    <a:solidFill>
                      <a:schemeClr val="tx1">
                        <a:lumMod val="75000"/>
                        <a:lumOff val="25000"/>
                      </a:schemeClr>
                    </a:solidFill>
                    <a:latin typeface="+mn-lt"/>
                    <a:ea typeface="+mn-ea"/>
                    <a:cs typeface="+mn-cs"/>
                  </a:defRPr>
                </a:pPr>
                <a:r>
                  <a:rPr lang="en-US" baseline="0"/>
                  <a:t> </a:t>
                </a: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0"/>
          <c:showBubbleSize val="0"/>
          <c:extLst>
            <c:ext xmlns:c15="http://schemas.microsoft.com/office/drawing/2012/chart" uri="{CE6537A1-D6FC-4f65-9D91-7224C49458BB}">
              <c15:dlblFieldTable/>
              <c15:showDataLabelsRange val="0"/>
            </c:ext>
          </c:extLst>
        </c:dLbl>
      </c:pivotFmt>
      <c:pivotFmt>
        <c:idx val="4"/>
        <c:spPr>
          <a:solidFill>
            <a:schemeClr val="accent3"/>
          </a:solidFill>
          <a:ln w="19050">
            <a:solidFill>
              <a:schemeClr val="lt1"/>
            </a:solidFill>
          </a:ln>
          <a:effectLst/>
        </c:spPr>
        <c:dLbl>
          <c:idx val="0"/>
          <c:layout>
            <c:manualLayout>
              <c:x val="-0.17951924759405075"/>
              <c:y val="0"/>
            </c:manualLayout>
          </c:layout>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DCB7DE9E-9F65-4CD7-9EF0-4B64E86A55F3}" type="VALUE">
                  <a:rPr lang="en-US"/>
                  <a:pPr>
                    <a:defRPr sz="900" b="0" i="0" u="none" strike="noStrike" kern="1200" baseline="0">
                      <a:solidFill>
                        <a:schemeClr val="tx1">
                          <a:lumMod val="75000"/>
                          <a:lumOff val="25000"/>
                        </a:schemeClr>
                      </a:solidFill>
                      <a:latin typeface="+mn-lt"/>
                      <a:ea typeface="+mn-ea"/>
                      <a:cs typeface="+mn-cs"/>
                    </a:defRPr>
                  </a:pPr>
                  <a:t>[VALUE]</a:t>
                </a:fld>
                <a:r>
                  <a:rPr lang="en-US" baseline="0"/>
                  <a:t>, </a:t>
                </a:r>
              </a:p>
              <a:p>
                <a:pPr>
                  <a:defRPr sz="900" b="0" i="0" u="none" strike="noStrike" kern="1200" baseline="0">
                    <a:solidFill>
                      <a:schemeClr val="tx1">
                        <a:lumMod val="75000"/>
                        <a:lumOff val="25000"/>
                      </a:schemeClr>
                    </a:solidFill>
                    <a:latin typeface="+mn-lt"/>
                    <a:ea typeface="+mn-ea"/>
                    <a:cs typeface="+mn-cs"/>
                  </a:defRPr>
                </a:pPr>
                <a:endParaRPr lang="en-GB"/>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0"/>
          <c:showBubbleSize val="0"/>
          <c:extLst>
            <c:ext xmlns:c15="http://schemas.microsoft.com/office/drawing/2012/chart" uri="{CE6537A1-D6FC-4f65-9D91-7224C49458BB}">
              <c15:dlblFieldTable/>
              <c15:showDataLabelsRange val="0"/>
            </c:ext>
          </c:extLst>
        </c:dLbl>
      </c:pivotFmt>
      <c:pivotFmt>
        <c:idx val="5"/>
        <c:spPr>
          <a:solidFill>
            <a:schemeClr val="accent4"/>
          </a:solidFill>
          <a:ln w="19050">
            <a:solidFill>
              <a:schemeClr val="lt1"/>
            </a:solidFill>
          </a:ln>
          <a:effectLst/>
        </c:spPr>
        <c:dLbl>
          <c:idx val="0"/>
          <c:layout>
            <c:manualLayout>
              <c:x val="-5.386920384951881E-3"/>
              <c:y val="-2.9427821522309779E-2"/>
            </c:manualLayout>
          </c:layout>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E407C990-D661-4DB2-A13D-60BDF643E1E4}" type="VALUE">
                  <a:rPr lang="en-US"/>
                  <a:pPr>
                    <a:defRPr sz="900" b="0" i="0" u="none" strike="noStrike" kern="1200" baseline="0">
                      <a:solidFill>
                        <a:schemeClr val="tx1">
                          <a:lumMod val="75000"/>
                          <a:lumOff val="25000"/>
                        </a:schemeClr>
                      </a:solidFill>
                      <a:latin typeface="+mn-lt"/>
                      <a:ea typeface="+mn-ea"/>
                      <a:cs typeface="+mn-cs"/>
                    </a:defRPr>
                  </a:pPr>
                  <a:t>[VALUE]</a:t>
                </a:fld>
                <a:endParaRPr lang="en-US" baseline="0"/>
              </a:p>
              <a:p>
                <a:pPr>
                  <a:defRPr sz="900" b="0" i="0" u="none" strike="noStrike" kern="1200" baseline="0">
                    <a:solidFill>
                      <a:schemeClr val="tx1">
                        <a:lumMod val="75000"/>
                        <a:lumOff val="25000"/>
                      </a:schemeClr>
                    </a:solidFill>
                    <a:latin typeface="+mn-lt"/>
                    <a:ea typeface="+mn-ea"/>
                    <a:cs typeface="+mn-cs"/>
                  </a:defRPr>
                </a:pPr>
                <a:r>
                  <a:rPr lang="en-US" baseline="0"/>
                  <a:t> </a:t>
                </a: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0"/>
          <c:showBubbleSize val="0"/>
          <c:extLst>
            <c:ext xmlns:c15="http://schemas.microsoft.com/office/drawing/2012/chart" uri="{CE6537A1-D6FC-4f65-9D91-7224C49458BB}">
              <c15:dlblFieldTable/>
              <c15:showDataLabelsRange val="0"/>
            </c:ext>
          </c:extLst>
        </c:dLbl>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dLbl>
          <c:idx val="0"/>
          <c:layout>
            <c:manualLayout>
              <c:x val="-1.3072397200349957E-2"/>
              <c:y val="8.6243128403737414E-3"/>
            </c:manualLayout>
          </c:layout>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D7F7780C-1DFD-4077-8ED5-8CA677D9701D}" type="VALUE">
                  <a:rPr lang="en-US"/>
                  <a:pPr>
                    <a:defRPr sz="900" b="0" i="0" u="none" strike="noStrike" kern="1200" baseline="0">
                      <a:solidFill>
                        <a:schemeClr val="tx1">
                          <a:lumMod val="75000"/>
                          <a:lumOff val="25000"/>
                        </a:schemeClr>
                      </a:solidFill>
                      <a:latin typeface="+mn-lt"/>
                      <a:ea typeface="+mn-ea"/>
                      <a:cs typeface="+mn-cs"/>
                    </a:defRPr>
                  </a:pPr>
                  <a:t>[VALUE]</a:t>
                </a:fld>
                <a:r>
                  <a:rPr lang="en-US" baseline="0"/>
                  <a:t>, </a:t>
                </a:r>
              </a:p>
              <a:p>
                <a:pPr>
                  <a:defRPr sz="900" b="0" i="0" u="none" strike="noStrike" kern="1200" baseline="0">
                    <a:solidFill>
                      <a:schemeClr val="tx1">
                        <a:lumMod val="75000"/>
                        <a:lumOff val="25000"/>
                      </a:schemeClr>
                    </a:solidFill>
                    <a:latin typeface="+mn-lt"/>
                    <a:ea typeface="+mn-ea"/>
                    <a:cs typeface="+mn-cs"/>
                  </a:defRPr>
                </a:pPr>
                <a:endParaRPr lang="en-GB"/>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0"/>
          <c:showBubbleSize val="0"/>
          <c:extLst>
            <c:ext xmlns:c15="http://schemas.microsoft.com/office/drawing/2012/chart" uri="{CE6537A1-D6FC-4f65-9D91-7224C49458BB}">
              <c15:dlblFieldTable/>
              <c15:showDataLabelsRange val="0"/>
            </c:ext>
          </c:extLst>
        </c:dLbl>
      </c:pivotFmt>
      <c:pivotFmt>
        <c:idx val="8"/>
        <c:spPr>
          <a:solidFill>
            <a:schemeClr val="accent1"/>
          </a:solidFill>
          <a:ln w="19050">
            <a:solidFill>
              <a:schemeClr val="lt1"/>
            </a:solidFill>
          </a:ln>
          <a:effectLst/>
        </c:spPr>
        <c:dLbl>
          <c:idx val="0"/>
          <c:layout>
            <c:manualLayout>
              <c:x val="1.3261811023622047E-2"/>
              <c:y val="-2.8784186992911734E-3"/>
            </c:manualLayout>
          </c:layout>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C6DF3668-5468-44D2-B6D2-9C0CEF94E1F0}" type="VALUE">
                  <a:rPr lang="en-US"/>
                  <a:pPr>
                    <a:defRPr sz="900" b="0" i="0" u="none" strike="noStrike" kern="1200" baseline="0">
                      <a:solidFill>
                        <a:schemeClr val="tx1">
                          <a:lumMod val="75000"/>
                          <a:lumOff val="25000"/>
                        </a:schemeClr>
                      </a:solidFill>
                      <a:latin typeface="+mn-lt"/>
                      <a:ea typeface="+mn-ea"/>
                      <a:cs typeface="+mn-cs"/>
                    </a:defRPr>
                  </a:pPr>
                  <a:t>[VALUE]</a:t>
                </a:fld>
                <a:r>
                  <a:rPr lang="en-US" baseline="0"/>
                  <a:t>,</a:t>
                </a:r>
              </a:p>
              <a:p>
                <a:pPr>
                  <a:defRPr sz="900" b="0" i="0" u="none" strike="noStrike" kern="1200" baseline="0">
                    <a:solidFill>
                      <a:schemeClr val="tx1">
                        <a:lumMod val="75000"/>
                        <a:lumOff val="25000"/>
                      </a:schemeClr>
                    </a:solidFill>
                    <a:latin typeface="+mn-lt"/>
                    <a:ea typeface="+mn-ea"/>
                    <a:cs typeface="+mn-cs"/>
                  </a:defRPr>
                </a:pPr>
                <a:r>
                  <a:rPr lang="en-US" baseline="0"/>
                  <a:t> </a:t>
                </a: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0"/>
          <c:showBubbleSize val="0"/>
          <c:extLst>
            <c:ext xmlns:c15="http://schemas.microsoft.com/office/drawing/2012/chart" uri="{CE6537A1-D6FC-4f65-9D91-7224C49458BB}">
              <c15:dlblFieldTable/>
              <c15:showDataLabelsRange val="0"/>
            </c:ext>
          </c:extLst>
        </c:dLbl>
      </c:pivotFmt>
      <c:pivotFmt>
        <c:idx val="9"/>
        <c:spPr>
          <a:solidFill>
            <a:schemeClr val="accent1"/>
          </a:solidFill>
          <a:ln w="19050">
            <a:solidFill>
              <a:schemeClr val="lt1"/>
            </a:solidFill>
          </a:ln>
          <a:effectLst/>
        </c:spPr>
        <c:dLbl>
          <c:idx val="0"/>
          <c:layout>
            <c:manualLayout>
              <c:x val="-0.17951924759405075"/>
              <c:y val="0"/>
            </c:manualLayout>
          </c:layout>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DCB7DE9E-9F65-4CD7-9EF0-4B64E86A55F3}" type="VALUE">
                  <a:rPr lang="en-US"/>
                  <a:pPr>
                    <a:defRPr sz="900" b="0" i="0" u="none" strike="noStrike" kern="1200" baseline="0">
                      <a:solidFill>
                        <a:schemeClr val="tx1">
                          <a:lumMod val="75000"/>
                          <a:lumOff val="25000"/>
                        </a:schemeClr>
                      </a:solidFill>
                      <a:latin typeface="+mn-lt"/>
                      <a:ea typeface="+mn-ea"/>
                      <a:cs typeface="+mn-cs"/>
                    </a:defRPr>
                  </a:pPr>
                  <a:t>[VALUE]</a:t>
                </a:fld>
                <a:r>
                  <a:rPr lang="en-US" baseline="0"/>
                  <a:t>, </a:t>
                </a:r>
              </a:p>
              <a:p>
                <a:pPr>
                  <a:defRPr sz="900" b="0" i="0" u="none" strike="noStrike" kern="1200" baseline="0">
                    <a:solidFill>
                      <a:schemeClr val="tx1">
                        <a:lumMod val="75000"/>
                        <a:lumOff val="25000"/>
                      </a:schemeClr>
                    </a:solidFill>
                    <a:latin typeface="+mn-lt"/>
                    <a:ea typeface="+mn-ea"/>
                    <a:cs typeface="+mn-cs"/>
                  </a:defRPr>
                </a:pPr>
                <a:endParaRPr lang="en-GB"/>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0"/>
          <c:showBubbleSize val="0"/>
          <c:extLst>
            <c:ext xmlns:c15="http://schemas.microsoft.com/office/drawing/2012/chart" uri="{CE6537A1-D6FC-4f65-9D91-7224C49458BB}">
              <c15:dlblFieldTable/>
              <c15:showDataLabelsRange val="0"/>
            </c:ext>
          </c:extLst>
        </c:dLbl>
      </c:pivotFmt>
      <c:pivotFmt>
        <c:idx val="10"/>
        <c:spPr>
          <a:solidFill>
            <a:schemeClr val="accent1"/>
          </a:solidFill>
          <a:ln w="19050">
            <a:solidFill>
              <a:schemeClr val="lt1"/>
            </a:solidFill>
          </a:ln>
          <a:effectLst/>
        </c:spPr>
        <c:dLbl>
          <c:idx val="0"/>
          <c:layout>
            <c:manualLayout>
              <c:x val="-5.386920384951881E-3"/>
              <c:y val="-2.9427821522309779E-2"/>
            </c:manualLayout>
          </c:layout>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E407C990-D661-4DB2-A13D-60BDF643E1E4}" type="VALUE">
                  <a:rPr lang="en-US"/>
                  <a:pPr>
                    <a:defRPr sz="900" b="0" i="0" u="none" strike="noStrike" kern="1200" baseline="0">
                      <a:solidFill>
                        <a:schemeClr val="tx1">
                          <a:lumMod val="75000"/>
                          <a:lumOff val="25000"/>
                        </a:schemeClr>
                      </a:solidFill>
                      <a:latin typeface="+mn-lt"/>
                      <a:ea typeface="+mn-ea"/>
                      <a:cs typeface="+mn-cs"/>
                    </a:defRPr>
                  </a:pPr>
                  <a:t>[VALUE]</a:t>
                </a:fld>
                <a:endParaRPr lang="en-US" baseline="0"/>
              </a:p>
              <a:p>
                <a:pPr>
                  <a:defRPr sz="900" b="0" i="0" u="none" strike="noStrike" kern="1200" baseline="0">
                    <a:solidFill>
                      <a:schemeClr val="tx1">
                        <a:lumMod val="75000"/>
                        <a:lumOff val="25000"/>
                      </a:schemeClr>
                    </a:solidFill>
                    <a:latin typeface="+mn-lt"/>
                    <a:ea typeface="+mn-ea"/>
                    <a:cs typeface="+mn-cs"/>
                  </a:defRPr>
                </a:pPr>
                <a:r>
                  <a:rPr lang="en-US" baseline="0"/>
                  <a:t> </a:t>
                </a: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0"/>
          <c:showBubbleSize val="0"/>
          <c:extLst>
            <c:ext xmlns:c15="http://schemas.microsoft.com/office/drawing/2012/chart" uri="{CE6537A1-D6FC-4f65-9D91-7224C49458BB}">
              <c15:dlblFieldTable/>
              <c15:showDataLabelsRange val="0"/>
            </c:ext>
          </c:extLst>
        </c:dLbl>
      </c:pivotFmt>
      <c:pivotFmt>
        <c:idx val="11"/>
        <c:spPr>
          <a:solidFill>
            <a:schemeClr val="accent1"/>
          </a:solidFill>
          <a:ln w="19050">
            <a:solidFill>
              <a:schemeClr val="lt1"/>
            </a:solidFill>
          </a:ln>
          <a:effectLst/>
        </c:spPr>
        <c:dLbl>
          <c:idx val="0"/>
          <c:layout>
            <c:manualLayout>
              <c:x val="7.7674978127734032E-3"/>
              <c:y val="3.0950268024314529E-2"/>
            </c:manualLayout>
          </c:layout>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154A982F-B303-4877-886A-B230AEDD42BA}" type="VALUE">
                  <a:rPr lang="en-US"/>
                  <a:pPr>
                    <a:defRPr sz="900" b="0" i="0" u="none" strike="noStrike" kern="1200" baseline="0">
                      <a:solidFill>
                        <a:schemeClr val="tx1">
                          <a:lumMod val="75000"/>
                          <a:lumOff val="25000"/>
                        </a:schemeClr>
                      </a:solidFill>
                      <a:latin typeface="+mn-lt"/>
                      <a:ea typeface="+mn-ea"/>
                      <a:cs typeface="+mn-cs"/>
                    </a:defRPr>
                  </a:pPr>
                  <a:t>[VALUE]</a:t>
                </a:fld>
                <a:r>
                  <a:rPr lang="en-US" baseline="0"/>
                  <a:t>, </a:t>
                </a:r>
              </a:p>
              <a:p>
                <a:pPr>
                  <a:defRPr sz="900" b="0" i="0" u="none" strike="noStrike" kern="1200" baseline="0">
                    <a:solidFill>
                      <a:schemeClr val="tx1">
                        <a:lumMod val="75000"/>
                        <a:lumOff val="25000"/>
                      </a:schemeClr>
                    </a:solidFill>
                    <a:latin typeface="+mn-lt"/>
                    <a:ea typeface="+mn-ea"/>
                    <a:cs typeface="+mn-cs"/>
                  </a:defRPr>
                </a:pPr>
                <a:endParaRPr lang="en-GB"/>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0"/>
          <c:showBubbleSize val="0"/>
          <c:extLst>
            <c:ext xmlns:c15="http://schemas.microsoft.com/office/drawing/2012/chart" uri="{CE6537A1-D6FC-4f65-9D91-7224C49458BB}">
              <c15:dlblFieldTable/>
              <c15:showDataLabelsRange val="0"/>
            </c:ext>
          </c:extLst>
        </c:dLbl>
      </c:pivotFmt>
      <c:pivotFmt>
        <c:idx val="1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19050">
            <a:solidFill>
              <a:schemeClr val="lt1"/>
            </a:solidFill>
          </a:ln>
          <a:effectLst/>
        </c:spPr>
        <c:dLbl>
          <c:idx val="0"/>
          <c:layout>
            <c:manualLayout>
              <c:x val="-1.3072397200349957E-2"/>
              <c:y val="8.6243128403737414E-3"/>
            </c:manualLayout>
          </c:layout>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D7F7780C-1DFD-4077-8ED5-8CA677D9701D}" type="VALUE">
                  <a:rPr lang="en-US"/>
                  <a:pPr>
                    <a:defRPr sz="900" b="0" i="0" u="none" strike="noStrike" kern="1200" baseline="0">
                      <a:solidFill>
                        <a:schemeClr val="tx1">
                          <a:lumMod val="75000"/>
                          <a:lumOff val="25000"/>
                        </a:schemeClr>
                      </a:solidFill>
                      <a:latin typeface="+mn-lt"/>
                      <a:ea typeface="+mn-ea"/>
                      <a:cs typeface="+mn-cs"/>
                    </a:defRPr>
                  </a:pPr>
                  <a:t>[VALUE]</a:t>
                </a:fld>
                <a:r>
                  <a:rPr lang="en-US" baseline="0"/>
                  <a:t>, </a:t>
                </a:r>
              </a:p>
              <a:p>
                <a:pPr>
                  <a:defRPr sz="900" b="0" i="0" u="none" strike="noStrike" kern="1200" baseline="0">
                    <a:solidFill>
                      <a:schemeClr val="tx1">
                        <a:lumMod val="75000"/>
                        <a:lumOff val="25000"/>
                      </a:schemeClr>
                    </a:solidFill>
                    <a:latin typeface="+mn-lt"/>
                    <a:ea typeface="+mn-ea"/>
                    <a:cs typeface="+mn-cs"/>
                  </a:defRPr>
                </a:pPr>
                <a:endParaRPr lang="en-GB"/>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0"/>
          <c:showBubbleSize val="0"/>
          <c:extLst>
            <c:ext xmlns:c15="http://schemas.microsoft.com/office/drawing/2012/chart" uri="{CE6537A1-D6FC-4f65-9D91-7224C49458BB}">
              <c15:dlblFieldTable/>
              <c15:showDataLabelsRange val="0"/>
            </c:ext>
          </c:extLst>
        </c:dLbl>
      </c:pivotFmt>
      <c:pivotFmt>
        <c:idx val="14"/>
        <c:spPr>
          <a:solidFill>
            <a:schemeClr val="accent1"/>
          </a:solidFill>
          <a:ln w="19050">
            <a:solidFill>
              <a:schemeClr val="lt1"/>
            </a:solidFill>
          </a:ln>
          <a:effectLst/>
        </c:spPr>
        <c:dLbl>
          <c:idx val="0"/>
          <c:layout>
            <c:manualLayout>
              <c:x val="1.3261811023622047E-2"/>
              <c:y val="-2.8784186992911734E-3"/>
            </c:manualLayout>
          </c:layout>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C6DF3668-5468-44D2-B6D2-9C0CEF94E1F0}" type="VALUE">
                  <a:rPr lang="en-US"/>
                  <a:pPr>
                    <a:defRPr sz="900" b="0" i="0" u="none" strike="noStrike" kern="1200" baseline="0">
                      <a:solidFill>
                        <a:schemeClr val="tx1">
                          <a:lumMod val="75000"/>
                          <a:lumOff val="25000"/>
                        </a:schemeClr>
                      </a:solidFill>
                      <a:latin typeface="+mn-lt"/>
                      <a:ea typeface="+mn-ea"/>
                      <a:cs typeface="+mn-cs"/>
                    </a:defRPr>
                  </a:pPr>
                  <a:t>[VALUE]</a:t>
                </a:fld>
                <a:r>
                  <a:rPr lang="en-US" baseline="0"/>
                  <a:t>,</a:t>
                </a:r>
              </a:p>
              <a:p>
                <a:pPr>
                  <a:defRPr sz="900" b="0" i="0" u="none" strike="noStrike" kern="1200" baseline="0">
                    <a:solidFill>
                      <a:schemeClr val="tx1">
                        <a:lumMod val="75000"/>
                        <a:lumOff val="25000"/>
                      </a:schemeClr>
                    </a:solidFill>
                    <a:latin typeface="+mn-lt"/>
                    <a:ea typeface="+mn-ea"/>
                    <a:cs typeface="+mn-cs"/>
                  </a:defRPr>
                </a:pPr>
                <a:r>
                  <a:rPr lang="en-US" baseline="0"/>
                  <a:t> </a:t>
                </a: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0"/>
          <c:showBubbleSize val="0"/>
          <c:extLst>
            <c:ext xmlns:c15="http://schemas.microsoft.com/office/drawing/2012/chart" uri="{CE6537A1-D6FC-4f65-9D91-7224C49458BB}">
              <c15:dlblFieldTable/>
              <c15:showDataLabelsRange val="0"/>
            </c:ext>
          </c:extLst>
        </c:dLbl>
      </c:pivotFmt>
      <c:pivotFmt>
        <c:idx val="15"/>
        <c:spPr>
          <a:solidFill>
            <a:schemeClr val="accent1"/>
          </a:solidFill>
          <a:ln w="19050">
            <a:solidFill>
              <a:schemeClr val="lt1"/>
            </a:solidFill>
          </a:ln>
          <a:effectLst/>
        </c:spPr>
        <c:dLbl>
          <c:idx val="0"/>
          <c:layout>
            <c:manualLayout>
              <c:x val="-0.17951924759405075"/>
              <c:y val="0"/>
            </c:manualLayout>
          </c:layout>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DCB7DE9E-9F65-4CD7-9EF0-4B64E86A55F3}" type="VALUE">
                  <a:rPr lang="en-US"/>
                  <a:pPr>
                    <a:defRPr sz="900" b="0" i="0" u="none" strike="noStrike" kern="1200" baseline="0">
                      <a:solidFill>
                        <a:schemeClr val="tx1">
                          <a:lumMod val="75000"/>
                          <a:lumOff val="25000"/>
                        </a:schemeClr>
                      </a:solidFill>
                      <a:latin typeface="+mn-lt"/>
                      <a:ea typeface="+mn-ea"/>
                      <a:cs typeface="+mn-cs"/>
                    </a:defRPr>
                  </a:pPr>
                  <a:t>[VALUE]</a:t>
                </a:fld>
                <a:r>
                  <a:rPr lang="en-US" baseline="0"/>
                  <a:t>, </a:t>
                </a:r>
              </a:p>
              <a:p>
                <a:pPr>
                  <a:defRPr sz="900" b="0" i="0" u="none" strike="noStrike" kern="1200" baseline="0">
                    <a:solidFill>
                      <a:schemeClr val="tx1">
                        <a:lumMod val="75000"/>
                        <a:lumOff val="25000"/>
                      </a:schemeClr>
                    </a:solidFill>
                    <a:latin typeface="+mn-lt"/>
                    <a:ea typeface="+mn-ea"/>
                    <a:cs typeface="+mn-cs"/>
                  </a:defRPr>
                </a:pPr>
                <a:endParaRPr lang="en-GB"/>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0"/>
          <c:showBubbleSize val="0"/>
          <c:extLst>
            <c:ext xmlns:c15="http://schemas.microsoft.com/office/drawing/2012/chart" uri="{CE6537A1-D6FC-4f65-9D91-7224C49458BB}">
              <c15:dlblFieldTable/>
              <c15:showDataLabelsRange val="0"/>
            </c:ext>
          </c:extLst>
        </c:dLbl>
      </c:pivotFmt>
      <c:pivotFmt>
        <c:idx val="16"/>
        <c:spPr>
          <a:solidFill>
            <a:schemeClr val="accent1"/>
          </a:solidFill>
          <a:ln w="19050">
            <a:solidFill>
              <a:schemeClr val="lt1"/>
            </a:solidFill>
          </a:ln>
          <a:effectLst/>
        </c:spPr>
        <c:dLbl>
          <c:idx val="0"/>
          <c:layout>
            <c:manualLayout>
              <c:x val="-5.386920384951881E-3"/>
              <c:y val="-2.9427821522309779E-2"/>
            </c:manualLayout>
          </c:layout>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E407C990-D661-4DB2-A13D-60BDF643E1E4}" type="VALUE">
                  <a:rPr lang="en-US"/>
                  <a:pPr>
                    <a:defRPr sz="900" b="0" i="0" u="none" strike="noStrike" kern="1200" baseline="0">
                      <a:solidFill>
                        <a:schemeClr val="tx1">
                          <a:lumMod val="75000"/>
                          <a:lumOff val="25000"/>
                        </a:schemeClr>
                      </a:solidFill>
                      <a:latin typeface="+mn-lt"/>
                      <a:ea typeface="+mn-ea"/>
                      <a:cs typeface="+mn-cs"/>
                    </a:defRPr>
                  </a:pPr>
                  <a:t>[VALUE]</a:t>
                </a:fld>
                <a:endParaRPr lang="en-US" baseline="0"/>
              </a:p>
              <a:p>
                <a:pPr>
                  <a:defRPr sz="900" b="0" i="0" u="none" strike="noStrike" kern="1200" baseline="0">
                    <a:solidFill>
                      <a:schemeClr val="tx1">
                        <a:lumMod val="75000"/>
                        <a:lumOff val="25000"/>
                      </a:schemeClr>
                    </a:solidFill>
                    <a:latin typeface="+mn-lt"/>
                    <a:ea typeface="+mn-ea"/>
                    <a:cs typeface="+mn-cs"/>
                  </a:defRPr>
                </a:pPr>
                <a:r>
                  <a:rPr lang="en-US" baseline="0"/>
                  <a:t> </a:t>
                </a: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0"/>
          <c:showBubbleSize val="0"/>
          <c:extLst>
            <c:ext xmlns:c15="http://schemas.microsoft.com/office/drawing/2012/chart" uri="{CE6537A1-D6FC-4f65-9D91-7224C49458BB}">
              <c15:dlblFieldTable/>
              <c15:showDataLabelsRange val="0"/>
            </c:ext>
          </c:extLst>
        </c:dLbl>
      </c:pivotFmt>
      <c:pivotFmt>
        <c:idx val="17"/>
        <c:spPr>
          <a:solidFill>
            <a:schemeClr val="accent1"/>
          </a:solidFill>
          <a:ln w="19050">
            <a:solidFill>
              <a:schemeClr val="lt1"/>
            </a:solidFill>
          </a:ln>
          <a:effectLst/>
        </c:spPr>
        <c:dLbl>
          <c:idx val="0"/>
          <c:layout>
            <c:manualLayout>
              <c:x val="7.7674978127734032E-3"/>
              <c:y val="3.0950268024314529E-2"/>
            </c:manualLayout>
          </c:layout>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154A982F-B303-4877-886A-B230AEDD42BA}" type="VALUE">
                  <a:rPr lang="en-US"/>
                  <a:pPr>
                    <a:defRPr sz="900" b="0" i="0" u="none" strike="noStrike" kern="1200" baseline="0">
                      <a:solidFill>
                        <a:schemeClr val="tx1">
                          <a:lumMod val="75000"/>
                          <a:lumOff val="25000"/>
                        </a:schemeClr>
                      </a:solidFill>
                      <a:latin typeface="+mn-lt"/>
                      <a:ea typeface="+mn-ea"/>
                      <a:cs typeface="+mn-cs"/>
                    </a:defRPr>
                  </a:pPr>
                  <a:t>[VALUE]</a:t>
                </a:fld>
                <a:r>
                  <a:rPr lang="en-US" baseline="0"/>
                  <a:t>, </a:t>
                </a:r>
              </a:p>
              <a:p>
                <a:pPr>
                  <a:defRPr sz="900" b="0" i="0" u="none" strike="noStrike" kern="1200" baseline="0">
                    <a:solidFill>
                      <a:schemeClr val="tx1">
                        <a:lumMod val="75000"/>
                        <a:lumOff val="25000"/>
                      </a:schemeClr>
                    </a:solidFill>
                    <a:latin typeface="+mn-lt"/>
                    <a:ea typeface="+mn-ea"/>
                    <a:cs typeface="+mn-cs"/>
                  </a:defRPr>
                </a:pPr>
                <a:endParaRPr lang="en-GB"/>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0"/>
          <c:showBubbleSize val="0"/>
          <c:extLst>
            <c:ext xmlns:c15="http://schemas.microsoft.com/office/drawing/2012/chart" uri="{CE6537A1-D6FC-4f65-9D91-7224C49458BB}">
              <c15:dlblFieldTable/>
              <c15:showDataLabelsRange val="0"/>
            </c:ext>
          </c:extLst>
        </c:dLbl>
      </c:pivotFmt>
    </c:pivotFmts>
    <c:plotArea>
      <c:layout>
        <c:manualLayout>
          <c:layoutTarget val="inner"/>
          <c:xMode val="edge"/>
          <c:yMode val="edge"/>
          <c:x val="0.11871391076115485"/>
          <c:y val="0.14584572761738115"/>
          <c:w val="0.62740048118985126"/>
          <c:h val="0.85415427238261887"/>
        </c:manualLayout>
      </c:layout>
      <c:pieChart>
        <c:varyColors val="1"/>
        <c:ser>
          <c:idx val="0"/>
          <c:order val="0"/>
          <c:tx>
            <c:strRef>
              <c:f>Sheet1!$B$3</c:f>
              <c:strCache>
                <c:ptCount val="1"/>
                <c:pt idx="0">
                  <c:v>Total</c:v>
                </c:pt>
              </c:strCache>
            </c:strRef>
          </c:tx>
          <c:explosion val="5"/>
          <c:dPt>
            <c:idx val="0"/>
            <c:bubble3D val="0"/>
            <c:explosion val="6"/>
            <c:spPr>
              <a:solidFill>
                <a:schemeClr val="accent1"/>
              </a:solidFill>
              <a:ln w="19050">
                <a:solidFill>
                  <a:schemeClr val="lt1"/>
                </a:solidFill>
              </a:ln>
              <a:effectLst/>
            </c:spPr>
            <c:extLst>
              <c:ext xmlns:c16="http://schemas.microsoft.com/office/drawing/2014/chart" uri="{C3380CC4-5D6E-409C-BE32-E72D297353CC}">
                <c16:uniqueId val="{00000001-C21B-4208-99EB-F80D5EEDF919}"/>
              </c:ext>
            </c:extLst>
          </c:dPt>
          <c:dPt>
            <c:idx val="1"/>
            <c:bubble3D val="0"/>
            <c:explosion val="0"/>
            <c:spPr>
              <a:solidFill>
                <a:schemeClr val="accent2"/>
              </a:solidFill>
              <a:ln w="19050">
                <a:solidFill>
                  <a:schemeClr val="lt1"/>
                </a:solidFill>
              </a:ln>
              <a:effectLst/>
            </c:spPr>
            <c:extLst>
              <c:ext xmlns:c16="http://schemas.microsoft.com/office/drawing/2014/chart" uri="{C3380CC4-5D6E-409C-BE32-E72D297353CC}">
                <c16:uniqueId val="{00000003-C21B-4208-99EB-F80D5EEDF919}"/>
              </c:ext>
            </c:extLst>
          </c:dPt>
          <c:dPt>
            <c:idx val="2"/>
            <c:bubble3D val="0"/>
            <c:explosion val="0"/>
            <c:spPr>
              <a:solidFill>
                <a:schemeClr val="accent3"/>
              </a:solidFill>
              <a:ln w="19050">
                <a:solidFill>
                  <a:schemeClr val="lt1"/>
                </a:solidFill>
              </a:ln>
              <a:effectLst/>
            </c:spPr>
            <c:extLst>
              <c:ext xmlns:c16="http://schemas.microsoft.com/office/drawing/2014/chart" uri="{C3380CC4-5D6E-409C-BE32-E72D297353CC}">
                <c16:uniqueId val="{00000005-C21B-4208-99EB-F80D5EEDF919}"/>
              </c:ext>
            </c:extLst>
          </c:dPt>
          <c:dPt>
            <c:idx val="3"/>
            <c:bubble3D val="0"/>
            <c:explosion val="0"/>
            <c:spPr>
              <a:solidFill>
                <a:schemeClr val="accent4"/>
              </a:solidFill>
              <a:ln w="19050">
                <a:solidFill>
                  <a:schemeClr val="lt1"/>
                </a:solidFill>
              </a:ln>
              <a:effectLst/>
            </c:spPr>
            <c:extLst>
              <c:ext xmlns:c16="http://schemas.microsoft.com/office/drawing/2014/chart" uri="{C3380CC4-5D6E-409C-BE32-E72D297353CC}">
                <c16:uniqueId val="{00000007-C21B-4208-99EB-F80D5EEDF919}"/>
              </c:ext>
            </c:extLst>
          </c:dPt>
          <c:dPt>
            <c:idx val="4"/>
            <c:bubble3D val="0"/>
            <c:explosion val="0"/>
            <c:spPr>
              <a:solidFill>
                <a:schemeClr val="accent5"/>
              </a:solidFill>
              <a:ln w="19050">
                <a:solidFill>
                  <a:schemeClr val="lt1"/>
                </a:solidFill>
              </a:ln>
              <a:effectLst/>
            </c:spPr>
            <c:extLst>
              <c:ext xmlns:c16="http://schemas.microsoft.com/office/drawing/2014/chart" uri="{C3380CC4-5D6E-409C-BE32-E72D297353CC}">
                <c16:uniqueId val="{00000009-C21B-4208-99EB-F80D5EEDF919}"/>
              </c:ext>
            </c:extLst>
          </c:dPt>
          <c:dLbls>
            <c:dLbl>
              <c:idx val="0"/>
              <c:layout>
                <c:manualLayout>
                  <c:x val="-1.3072397200349957E-2"/>
                  <c:y val="8.6243128403737414E-3"/>
                </c:manualLayout>
              </c:layout>
              <c:tx>
                <c:rich>
                  <a:bodyPr/>
                  <a:lstStyle/>
                  <a:p>
                    <a:fld id="{D7F7780C-1DFD-4077-8ED5-8CA677D9701D}" type="VALUE">
                      <a:rPr lang="en-US"/>
                      <a:pPr/>
                      <a:t>[VALUE]</a:t>
                    </a:fld>
                    <a:r>
                      <a:rPr lang="en-US" baseline="0"/>
                      <a:t>, </a:t>
                    </a:r>
                  </a:p>
                  <a:p>
                    <a:endParaRPr lang="en-GB"/>
                  </a:p>
                </c:rich>
              </c:tx>
              <c:dLblPos val="bestFit"/>
              <c:showLegendKey val="0"/>
              <c:showVal val="0"/>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21B-4208-99EB-F80D5EEDF919}"/>
                </c:ext>
              </c:extLst>
            </c:dLbl>
            <c:dLbl>
              <c:idx val="1"/>
              <c:layout>
                <c:manualLayout>
                  <c:x val="1.3261811023622047E-2"/>
                  <c:y val="-2.8784186992911734E-3"/>
                </c:manualLayout>
              </c:layout>
              <c:tx>
                <c:rich>
                  <a:bodyPr/>
                  <a:lstStyle/>
                  <a:p>
                    <a:fld id="{C6DF3668-5468-44D2-B6D2-9C0CEF94E1F0}" type="VALUE">
                      <a:rPr lang="en-US"/>
                      <a:pPr/>
                      <a:t>[VALUE]</a:t>
                    </a:fld>
                    <a:r>
                      <a:rPr lang="en-US" baseline="0"/>
                      <a:t>,</a:t>
                    </a:r>
                  </a:p>
                  <a:p>
                    <a:r>
                      <a:rPr lang="en-US" baseline="0"/>
                      <a:t> </a:t>
                    </a:r>
                  </a:p>
                </c:rich>
              </c:tx>
              <c:dLblPos val="bestFit"/>
              <c:showLegendKey val="0"/>
              <c:showVal val="0"/>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21B-4208-99EB-F80D5EEDF919}"/>
                </c:ext>
              </c:extLst>
            </c:dLbl>
            <c:dLbl>
              <c:idx val="2"/>
              <c:layout>
                <c:manualLayout>
                  <c:x val="-0.17951924759405075"/>
                  <c:y val="0"/>
                </c:manualLayout>
              </c:layout>
              <c:tx>
                <c:rich>
                  <a:bodyPr/>
                  <a:lstStyle/>
                  <a:p>
                    <a:fld id="{DCB7DE9E-9F65-4CD7-9EF0-4B64E86A55F3}" type="VALUE">
                      <a:rPr lang="en-US"/>
                      <a:pPr/>
                      <a:t>[VALUE]</a:t>
                    </a:fld>
                    <a:r>
                      <a:rPr lang="en-US" baseline="0"/>
                      <a:t>, </a:t>
                    </a:r>
                  </a:p>
                  <a:p>
                    <a:endParaRPr lang="en-GB"/>
                  </a:p>
                </c:rich>
              </c:tx>
              <c:dLblPos val="bestFit"/>
              <c:showLegendKey val="0"/>
              <c:showVal val="0"/>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C21B-4208-99EB-F80D5EEDF919}"/>
                </c:ext>
              </c:extLst>
            </c:dLbl>
            <c:dLbl>
              <c:idx val="3"/>
              <c:layout>
                <c:manualLayout>
                  <c:x val="-5.386920384951881E-3"/>
                  <c:y val="-2.9427821522309779E-2"/>
                </c:manualLayout>
              </c:layout>
              <c:tx>
                <c:rich>
                  <a:bodyPr/>
                  <a:lstStyle/>
                  <a:p>
                    <a:fld id="{E407C990-D661-4DB2-A13D-60BDF643E1E4}" type="VALUE">
                      <a:rPr lang="en-US"/>
                      <a:pPr/>
                      <a:t>[VALUE]</a:t>
                    </a:fld>
                    <a:endParaRPr lang="en-US" baseline="0"/>
                  </a:p>
                  <a:p>
                    <a:r>
                      <a:rPr lang="en-US" baseline="0"/>
                      <a:t> </a:t>
                    </a:r>
                  </a:p>
                </c:rich>
              </c:tx>
              <c:dLblPos val="bestFit"/>
              <c:showLegendKey val="0"/>
              <c:showVal val="0"/>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C21B-4208-99EB-F80D5EEDF919}"/>
                </c:ext>
              </c:extLst>
            </c:dLbl>
            <c:dLbl>
              <c:idx val="4"/>
              <c:layout>
                <c:manualLayout>
                  <c:x val="7.7674978127734032E-3"/>
                  <c:y val="3.0950268024314529E-2"/>
                </c:manualLayout>
              </c:layout>
              <c:tx>
                <c:rich>
                  <a:bodyPr/>
                  <a:lstStyle/>
                  <a:p>
                    <a:fld id="{154A982F-B303-4877-886A-B230AEDD42BA}" type="VALUE">
                      <a:rPr lang="en-US"/>
                      <a:pPr/>
                      <a:t>[VALUE]</a:t>
                    </a:fld>
                    <a:r>
                      <a:rPr lang="en-US" baseline="0"/>
                      <a:t>, </a:t>
                    </a:r>
                  </a:p>
                  <a:p>
                    <a:endParaRPr lang="en-GB"/>
                  </a:p>
                </c:rich>
              </c:tx>
              <c:dLblPos val="bestFit"/>
              <c:showLegendKey val="0"/>
              <c:showVal val="0"/>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C21B-4208-99EB-F80D5EEDF91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0"/>
            <c:showBubbleSize val="0"/>
            <c:extLst>
              <c:ext xmlns:c15="http://schemas.microsoft.com/office/drawing/2012/chart" uri="{CE6537A1-D6FC-4f65-9D91-7224C49458BB}"/>
            </c:extLst>
          </c:dLbls>
          <c:cat>
            <c:strRef>
              <c:f>Sheet1!$A$4:$A$9</c:f>
              <c:strCache>
                <c:ptCount val="5"/>
                <c:pt idx="0">
                  <c:v>Animals</c:v>
                </c:pt>
                <c:pt idx="1">
                  <c:v>science</c:v>
                </c:pt>
                <c:pt idx="2">
                  <c:v>healthy eating</c:v>
                </c:pt>
                <c:pt idx="3">
                  <c:v>technology</c:v>
                </c:pt>
                <c:pt idx="4">
                  <c:v>food</c:v>
                </c:pt>
              </c:strCache>
            </c:strRef>
          </c:cat>
          <c:val>
            <c:numRef>
              <c:f>Sheet1!$B$4:$B$9</c:f>
              <c:numCache>
                <c:formatCode>0.00%</c:formatCode>
                <c:ptCount val="5"/>
                <c:pt idx="0">
                  <c:v>0.21364488751332342</c:v>
                </c:pt>
                <c:pt idx="1">
                  <c:v>0.20282370912490097</c:v>
                </c:pt>
                <c:pt idx="2">
                  <c:v>0.19761118995913202</c:v>
                </c:pt>
                <c:pt idx="3">
                  <c:v>0.19589838295058795</c:v>
                </c:pt>
                <c:pt idx="4">
                  <c:v>0.19002183045205565</c:v>
                </c:pt>
              </c:numCache>
            </c:numRef>
          </c:val>
          <c:extLst>
            <c:ext xmlns:c16="http://schemas.microsoft.com/office/drawing/2014/chart" uri="{C3380CC4-5D6E-409C-BE32-E72D297353CC}">
              <c16:uniqueId val="{0000000A-C21B-4208-99EB-F80D5EEDF919}"/>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lvl="0" indent="0">
              <a:buNone/>
            </a:pP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a:p>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Animal category is the top content with 74,965 scores, the second category is science with 71168 scores followed by healthy eating with 69339 scores, technology is the fourth top category with 68738 scores and food is the fifth top category with 66676 scores.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04.01.2025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0.jpe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SOCIAL BUZZ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38D4E14E-026B-4A3A-A6AA-48E6FDCCBA76}"/>
              </a:ext>
            </a:extLst>
          </p:cNvPr>
          <p:cNvSpPr txBox="1"/>
          <p:nvPr/>
        </p:nvSpPr>
        <p:spPr>
          <a:xfrm>
            <a:off x="11277600" y="2135141"/>
            <a:ext cx="5981700" cy="5386090"/>
          </a:xfrm>
          <a:prstGeom prst="rect">
            <a:avLst/>
          </a:prstGeom>
          <a:noFill/>
        </p:spPr>
        <p:txBody>
          <a:bodyPr wrap="square" rtlCol="0">
            <a:spAutoFit/>
          </a:bodyPr>
          <a:lstStyle/>
          <a:p>
            <a:r>
              <a:rPr lang="en-US" sz="2800" dirty="0"/>
              <a:t>With this result, its important to avoid Animal content being capitalized on, promoting other categories by collaborating with influencers or organizations in the  healthy eating, technology and food niche to amplify more engagements.</a:t>
            </a:r>
          </a:p>
          <a:p>
            <a:r>
              <a:rPr lang="en-US" sz="2800" dirty="0"/>
              <a:t>In conclusion, its important to keep tracking engagement patterns to identify new popular topics within these categories.</a:t>
            </a:r>
          </a:p>
          <a:p>
            <a:endParaRPr lang="en-US" dirty="0"/>
          </a:p>
          <a:p>
            <a:endParaRPr lang="en-GB"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8499198" y="1813751"/>
            <a:ext cx="7789981" cy="6467665"/>
          </a:xfrm>
          <a:prstGeom prst="rect">
            <a:avLst/>
          </a:prstGeom>
          <a:solidFill>
            <a:schemeClr val="bg1"/>
          </a:solidFill>
        </p:spPr>
        <p:txBody>
          <a:bodyPr/>
          <a:lstStyle/>
          <a:p>
            <a:endParaRPr lang="en-GB" dirty="0"/>
          </a:p>
          <a:p>
            <a:endParaRPr lang="en-GB" dirty="0"/>
          </a:p>
          <a:p>
            <a:endParaRPr lang="en-GB" dirty="0"/>
          </a:p>
          <a:p>
            <a:endParaRPr lang="en-GB" dirty="0"/>
          </a:p>
          <a:p>
            <a:r>
              <a:rPr lang="en-GB" sz="2800" dirty="0"/>
              <a:t>Social Buzz is a fast growing media platform that needs help to adapt to its scale. Accenture needs to help them on these:</a:t>
            </a:r>
          </a:p>
          <a:p>
            <a:endParaRPr lang="en-GB" sz="2800" dirty="0"/>
          </a:p>
          <a:p>
            <a:pPr marL="457200" indent="-457200">
              <a:buFont typeface="Arial" panose="020B0604020202020204" pitchFamily="34" charset="0"/>
              <a:buChar char="•"/>
            </a:pPr>
            <a:r>
              <a:rPr lang="en-GB" sz="2800" dirty="0"/>
              <a:t>An audit of their big data practice</a:t>
            </a:r>
          </a:p>
          <a:p>
            <a:pPr marL="457200" indent="-457200">
              <a:buFont typeface="Arial" panose="020B0604020202020204" pitchFamily="34" charset="0"/>
              <a:buChar char="•"/>
            </a:pPr>
            <a:r>
              <a:rPr lang="en-GB" sz="2800" dirty="0"/>
              <a:t>Make recommendations for a successful IPO launch</a:t>
            </a:r>
          </a:p>
          <a:p>
            <a:pPr marL="457200" indent="-457200">
              <a:buFont typeface="Arial" panose="020B0604020202020204" pitchFamily="34" charset="0"/>
              <a:buChar char="•"/>
            </a:pPr>
            <a:r>
              <a:rPr lang="en-GB" sz="2800" dirty="0"/>
              <a:t>Identify top five popular categories of content</a:t>
            </a:r>
          </a:p>
          <a:p>
            <a:endParaRPr lang="en-GB"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r>
              <a:rPr lang="en-AU" sz="2800" dirty="0">
                <a:highlight>
                  <a:srgbClr val="A100FF"/>
                </a:highlight>
              </a:rPr>
              <a:t>                                           Over 100000 posts daily</a:t>
            </a:r>
          </a:p>
          <a:p>
            <a:r>
              <a:rPr lang="en-AU" sz="2800" dirty="0">
                <a:highlight>
                  <a:srgbClr val="A100FF"/>
                </a:highlight>
              </a:rPr>
              <a:t>                                           356,500,000 contents yearly.</a:t>
            </a:r>
          </a:p>
          <a:p>
            <a:r>
              <a:rPr lang="en-AU" sz="2800" dirty="0"/>
              <a:t>                   Analyse users data to identify top five content category.</a:t>
            </a:r>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491715"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398277" y="3980840"/>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3" name="TextBox 32">
            <a:extLst>
              <a:ext uri="{FF2B5EF4-FFF2-40B4-BE49-F238E27FC236}">
                <a16:creationId xmlns:a16="http://schemas.microsoft.com/office/drawing/2014/main" id="{A34EE931-A78F-4B99-907E-85C0A7D301D9}"/>
              </a:ext>
            </a:extLst>
          </p:cNvPr>
          <p:cNvSpPr txBox="1"/>
          <p:nvPr/>
        </p:nvSpPr>
        <p:spPr>
          <a:xfrm>
            <a:off x="14249399" y="1638300"/>
            <a:ext cx="3531877" cy="1323439"/>
          </a:xfrm>
          <a:prstGeom prst="rect">
            <a:avLst/>
          </a:prstGeom>
          <a:noFill/>
        </p:spPr>
        <p:txBody>
          <a:bodyPr wrap="square" rtlCol="0">
            <a:spAutoFit/>
          </a:bodyPr>
          <a:lstStyle/>
          <a:p>
            <a:pPr lvl="0"/>
            <a:r>
              <a:rPr lang="en-US" sz="2000" dirty="0"/>
              <a:t>Senior Principal (Marcus </a:t>
            </a:r>
            <a:r>
              <a:rPr lang="en-US" sz="2000" dirty="0" err="1"/>
              <a:t>Rompton</a:t>
            </a:r>
            <a:r>
              <a:rPr lang="en-US" sz="2000" dirty="0"/>
              <a:t>) – managing and overseeing the results of analysis.</a:t>
            </a:r>
          </a:p>
        </p:txBody>
      </p:sp>
      <p:pic>
        <p:nvPicPr>
          <p:cNvPr id="39" name="Picture 38">
            <a:extLst>
              <a:ext uri="{FF2B5EF4-FFF2-40B4-BE49-F238E27FC236}">
                <a16:creationId xmlns:a16="http://schemas.microsoft.com/office/drawing/2014/main" id="{5EF3AD93-37BD-4B30-BBB7-EEDCA3450C9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825798" y="7173163"/>
            <a:ext cx="1773052" cy="1843106"/>
          </a:xfrm>
          <a:prstGeom prst="rect">
            <a:avLst/>
          </a:prstGeom>
        </p:spPr>
      </p:pic>
      <p:sp>
        <p:nvSpPr>
          <p:cNvPr id="40" name="TextBox 39">
            <a:extLst>
              <a:ext uri="{FF2B5EF4-FFF2-40B4-BE49-F238E27FC236}">
                <a16:creationId xmlns:a16="http://schemas.microsoft.com/office/drawing/2014/main" id="{2CE8D76F-C4F3-4AFF-97D9-6603E73A3273}"/>
              </a:ext>
            </a:extLst>
          </p:cNvPr>
          <p:cNvSpPr txBox="1"/>
          <p:nvPr/>
        </p:nvSpPr>
        <p:spPr>
          <a:xfrm>
            <a:off x="14249399" y="4533900"/>
            <a:ext cx="3531877" cy="1631216"/>
          </a:xfrm>
          <a:prstGeom prst="rect">
            <a:avLst/>
          </a:prstGeom>
          <a:noFill/>
        </p:spPr>
        <p:txBody>
          <a:bodyPr wrap="square" rtlCol="0">
            <a:spAutoFit/>
          </a:bodyPr>
          <a:lstStyle/>
          <a:p>
            <a:pPr lvl="0"/>
            <a:r>
              <a:rPr lang="en-US" sz="2000" dirty="0"/>
              <a:t>Data Scientist (Michelle Grove) – responsible for production of future active forecasts and developing algorithms for the clients scale.</a:t>
            </a:r>
          </a:p>
        </p:txBody>
      </p:sp>
      <p:sp>
        <p:nvSpPr>
          <p:cNvPr id="41" name="TextBox 40">
            <a:extLst>
              <a:ext uri="{FF2B5EF4-FFF2-40B4-BE49-F238E27FC236}">
                <a16:creationId xmlns:a16="http://schemas.microsoft.com/office/drawing/2014/main" id="{D5D30035-4445-4EEB-B975-84B580EC02DD}"/>
              </a:ext>
            </a:extLst>
          </p:cNvPr>
          <p:cNvSpPr txBox="1"/>
          <p:nvPr/>
        </p:nvSpPr>
        <p:spPr>
          <a:xfrm>
            <a:off x="14630400" y="7421293"/>
            <a:ext cx="3352800" cy="1200329"/>
          </a:xfrm>
          <a:prstGeom prst="rect">
            <a:avLst/>
          </a:prstGeom>
          <a:noFill/>
        </p:spPr>
        <p:txBody>
          <a:bodyPr wrap="square" rtlCol="0">
            <a:spAutoFit/>
          </a:bodyPr>
          <a:lstStyle/>
          <a:p>
            <a:pPr lvl="0"/>
            <a:r>
              <a:rPr lang="en-US"/>
              <a:t>Data Analyst (Olawumi Olatunji) – responsible for data analysis and translating the requirements of the project into insights.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4227056" cy="923330"/>
          </a:xfrm>
          <a:prstGeom prst="rect">
            <a:avLst/>
          </a:prstGeom>
        </p:spPr>
        <p:txBody>
          <a:bodyPr wrap="square" lIns="0" tIns="0" rIns="0" bIns="0" rtlCol="0" anchor="t">
            <a:spAutoFit/>
          </a:bodyPr>
          <a:lstStyle/>
          <a:p>
            <a:pPr>
              <a:lnSpc>
                <a:spcPts val="7192"/>
              </a:lnSpc>
            </a:pPr>
            <a:r>
              <a:rPr lang="en-US" sz="7192" spc="-640">
                <a:solidFill>
                  <a:srgbClr val="FFFFFF"/>
                </a:solidFill>
                <a:latin typeface="Clear Sans Regular Bold"/>
              </a:rPr>
              <a:t>1</a:t>
            </a:r>
            <a:endParaRPr lang="en-US" sz="7192" spc="-640" dirty="0">
              <a:solidFill>
                <a:srgbClr val="FFFFFF"/>
              </a:solidFill>
              <a:latin typeface="Clear Sans Regular Bold"/>
            </a:endParaRP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Rectangle 38">
            <a:extLst>
              <a:ext uri="{FF2B5EF4-FFF2-40B4-BE49-F238E27FC236}">
                <a16:creationId xmlns:a16="http://schemas.microsoft.com/office/drawing/2014/main" id="{77DA97B4-948D-4F18-A6DA-43E797D2906A}"/>
              </a:ext>
            </a:extLst>
          </p:cNvPr>
          <p:cNvSpPr/>
          <p:nvPr/>
        </p:nvSpPr>
        <p:spPr>
          <a:xfrm>
            <a:off x="4067204" y="1549383"/>
            <a:ext cx="5305396" cy="523220"/>
          </a:xfrm>
          <a:prstGeom prst="rect">
            <a:avLst/>
          </a:prstGeom>
        </p:spPr>
        <p:txBody>
          <a:bodyPr wrap="square">
            <a:spAutoFit/>
          </a:bodyPr>
          <a:lstStyle/>
          <a:p>
            <a:pPr lvl="0"/>
            <a:r>
              <a:rPr lang="en-US" sz="2800" dirty="0"/>
              <a:t>Data understanding</a:t>
            </a:r>
          </a:p>
        </p:txBody>
      </p:sp>
      <p:sp>
        <p:nvSpPr>
          <p:cNvPr id="40" name="Rectangle 39">
            <a:extLst>
              <a:ext uri="{FF2B5EF4-FFF2-40B4-BE49-F238E27FC236}">
                <a16:creationId xmlns:a16="http://schemas.microsoft.com/office/drawing/2014/main" id="{D6405622-3BA3-4F5B-8CFB-75A51244DD64}"/>
              </a:ext>
            </a:extLst>
          </p:cNvPr>
          <p:cNvSpPr/>
          <p:nvPr/>
        </p:nvSpPr>
        <p:spPr>
          <a:xfrm>
            <a:off x="6206884" y="3060152"/>
            <a:ext cx="2193549" cy="523220"/>
          </a:xfrm>
          <a:prstGeom prst="rect">
            <a:avLst/>
          </a:prstGeom>
        </p:spPr>
        <p:txBody>
          <a:bodyPr wrap="none">
            <a:spAutoFit/>
          </a:bodyPr>
          <a:lstStyle/>
          <a:p>
            <a:pPr lvl="0"/>
            <a:r>
              <a:rPr lang="en-US" sz="2800" dirty="0"/>
              <a:t>Data Cleaning</a:t>
            </a:r>
          </a:p>
        </p:txBody>
      </p:sp>
      <p:sp>
        <p:nvSpPr>
          <p:cNvPr id="41" name="Rectangle 40">
            <a:extLst>
              <a:ext uri="{FF2B5EF4-FFF2-40B4-BE49-F238E27FC236}">
                <a16:creationId xmlns:a16="http://schemas.microsoft.com/office/drawing/2014/main" id="{3BD18480-37BE-4B73-BDF0-F37E8DFD80C6}"/>
              </a:ext>
            </a:extLst>
          </p:cNvPr>
          <p:cNvSpPr/>
          <p:nvPr/>
        </p:nvSpPr>
        <p:spPr>
          <a:xfrm>
            <a:off x="8248733" y="4726828"/>
            <a:ext cx="2409955" cy="523220"/>
          </a:xfrm>
          <a:prstGeom prst="rect">
            <a:avLst/>
          </a:prstGeom>
        </p:spPr>
        <p:txBody>
          <a:bodyPr wrap="none">
            <a:spAutoFit/>
          </a:bodyPr>
          <a:lstStyle/>
          <a:p>
            <a:pPr lvl="0"/>
            <a:r>
              <a:rPr lang="en-US" sz="2800" dirty="0"/>
              <a:t>Data Modelling</a:t>
            </a:r>
          </a:p>
        </p:txBody>
      </p:sp>
      <p:sp>
        <p:nvSpPr>
          <p:cNvPr id="42" name="Rectangle 41">
            <a:extLst>
              <a:ext uri="{FF2B5EF4-FFF2-40B4-BE49-F238E27FC236}">
                <a16:creationId xmlns:a16="http://schemas.microsoft.com/office/drawing/2014/main" id="{906126A7-EB86-4312-8347-F43048B9A193}"/>
              </a:ext>
            </a:extLst>
          </p:cNvPr>
          <p:cNvSpPr/>
          <p:nvPr/>
        </p:nvSpPr>
        <p:spPr>
          <a:xfrm>
            <a:off x="9842250" y="6409291"/>
            <a:ext cx="2116477" cy="523220"/>
          </a:xfrm>
          <a:prstGeom prst="rect">
            <a:avLst/>
          </a:prstGeom>
        </p:spPr>
        <p:txBody>
          <a:bodyPr wrap="none">
            <a:spAutoFit/>
          </a:bodyPr>
          <a:lstStyle/>
          <a:p>
            <a:pPr lvl="0"/>
            <a:r>
              <a:rPr lang="en-US" sz="2800" dirty="0"/>
              <a:t>Data Analysis</a:t>
            </a:r>
          </a:p>
        </p:txBody>
      </p:sp>
      <p:sp>
        <p:nvSpPr>
          <p:cNvPr id="43" name="Rectangle 42">
            <a:extLst>
              <a:ext uri="{FF2B5EF4-FFF2-40B4-BE49-F238E27FC236}">
                <a16:creationId xmlns:a16="http://schemas.microsoft.com/office/drawing/2014/main" id="{47FA981E-2A4A-4D79-B7AF-35C67B668E1C}"/>
              </a:ext>
            </a:extLst>
          </p:cNvPr>
          <p:cNvSpPr/>
          <p:nvPr/>
        </p:nvSpPr>
        <p:spPr>
          <a:xfrm>
            <a:off x="11563402" y="7828620"/>
            <a:ext cx="9144000" cy="800219"/>
          </a:xfrm>
          <a:prstGeom prst="rect">
            <a:avLst/>
          </a:prstGeom>
        </p:spPr>
        <p:txBody>
          <a:bodyPr>
            <a:spAutoFit/>
          </a:bodyPr>
          <a:lstStyle/>
          <a:p>
            <a:pPr marL="228600" lvl="0" indent="-228600">
              <a:buAutoNum type="arabicPeriod"/>
            </a:pPr>
            <a:endParaRPr lang="en-US" dirty="0"/>
          </a:p>
          <a:p>
            <a:pPr lvl="0"/>
            <a:r>
              <a:rPr lang="en-US" sz="2800" dirty="0"/>
              <a:t>Findings and Recommendations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66E86801-A828-4192-A892-36CD8FF21D45}"/>
              </a:ext>
            </a:extLst>
          </p:cNvPr>
          <p:cNvSpPr txBox="1"/>
          <p:nvPr/>
        </p:nvSpPr>
        <p:spPr>
          <a:xfrm>
            <a:off x="2127159" y="4881890"/>
            <a:ext cx="3418244" cy="523220"/>
          </a:xfrm>
          <a:prstGeom prst="rect">
            <a:avLst/>
          </a:prstGeom>
          <a:noFill/>
        </p:spPr>
        <p:txBody>
          <a:bodyPr wrap="square" rtlCol="0">
            <a:spAutoFit/>
          </a:bodyPr>
          <a:lstStyle/>
          <a:p>
            <a:r>
              <a:rPr lang="en-GB" sz="2800" dirty="0"/>
              <a:t>16 content categories</a:t>
            </a:r>
          </a:p>
        </p:txBody>
      </p:sp>
      <p:sp>
        <p:nvSpPr>
          <p:cNvPr id="15" name="TextBox 14">
            <a:extLst>
              <a:ext uri="{FF2B5EF4-FFF2-40B4-BE49-F238E27FC236}">
                <a16:creationId xmlns:a16="http://schemas.microsoft.com/office/drawing/2014/main" id="{819EA72A-B76C-47A3-B736-F8C8C66D33FE}"/>
              </a:ext>
            </a:extLst>
          </p:cNvPr>
          <p:cNvSpPr txBox="1"/>
          <p:nvPr/>
        </p:nvSpPr>
        <p:spPr>
          <a:xfrm>
            <a:off x="7302663" y="4544325"/>
            <a:ext cx="3418244" cy="954107"/>
          </a:xfrm>
          <a:prstGeom prst="rect">
            <a:avLst/>
          </a:prstGeom>
          <a:noFill/>
        </p:spPr>
        <p:txBody>
          <a:bodyPr wrap="square" rtlCol="0">
            <a:spAutoFit/>
          </a:bodyPr>
          <a:lstStyle/>
          <a:p>
            <a:r>
              <a:rPr lang="en-GB" sz="2800" dirty="0"/>
              <a:t>January is the month with highest posts</a:t>
            </a:r>
          </a:p>
        </p:txBody>
      </p:sp>
      <p:sp>
        <p:nvSpPr>
          <p:cNvPr id="16" name="TextBox 15">
            <a:extLst>
              <a:ext uri="{FF2B5EF4-FFF2-40B4-BE49-F238E27FC236}">
                <a16:creationId xmlns:a16="http://schemas.microsoft.com/office/drawing/2014/main" id="{E7438833-9974-4A30-8DAD-2D252C962B1D}"/>
              </a:ext>
            </a:extLst>
          </p:cNvPr>
          <p:cNvSpPr txBox="1"/>
          <p:nvPr/>
        </p:nvSpPr>
        <p:spPr>
          <a:xfrm>
            <a:off x="12268200" y="4533900"/>
            <a:ext cx="3892641" cy="1815882"/>
          </a:xfrm>
          <a:prstGeom prst="rect">
            <a:avLst/>
          </a:prstGeom>
          <a:noFill/>
        </p:spPr>
        <p:txBody>
          <a:bodyPr wrap="square" rtlCol="0">
            <a:spAutoFit/>
          </a:bodyPr>
          <a:lstStyle/>
          <a:p>
            <a:r>
              <a:rPr lang="en-GB" sz="2800" dirty="0"/>
              <a:t>25k total reactions with Animals category having the highest, 1897 reactions.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2715E7B4-498E-494E-B195-3773E9021259}"/>
              </a:ext>
            </a:extLst>
          </p:cNvPr>
          <p:cNvGraphicFramePr>
            <a:graphicFrameLocks/>
          </p:cNvGraphicFramePr>
          <p:nvPr>
            <p:extLst>
              <p:ext uri="{D42A27DB-BD31-4B8C-83A1-F6EECF244321}">
                <p14:modId xmlns:p14="http://schemas.microsoft.com/office/powerpoint/2010/main" val="2596635807"/>
              </p:ext>
            </p:extLst>
          </p:nvPr>
        </p:nvGraphicFramePr>
        <p:xfrm>
          <a:off x="2892619" y="1306841"/>
          <a:ext cx="12502762" cy="7799059"/>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9" name="Chart 28">
            <a:extLst>
              <a:ext uri="{FF2B5EF4-FFF2-40B4-BE49-F238E27FC236}">
                <a16:creationId xmlns:a16="http://schemas.microsoft.com/office/drawing/2014/main" id="{CF7D3BF7-F743-4B38-941E-ADCE4D5D4822}"/>
              </a:ext>
            </a:extLst>
          </p:cNvPr>
          <p:cNvGraphicFramePr>
            <a:graphicFrameLocks/>
          </p:cNvGraphicFramePr>
          <p:nvPr>
            <p:extLst>
              <p:ext uri="{D42A27DB-BD31-4B8C-83A1-F6EECF244321}">
                <p14:modId xmlns:p14="http://schemas.microsoft.com/office/powerpoint/2010/main" val="1505912384"/>
              </p:ext>
            </p:extLst>
          </p:nvPr>
        </p:nvGraphicFramePr>
        <p:xfrm>
          <a:off x="3657600" y="1498355"/>
          <a:ext cx="13340700" cy="7549039"/>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TotalTime>
  <Words>334</Words>
  <Application>Microsoft Office PowerPoint</Application>
  <PresentationFormat>Custom</PresentationFormat>
  <Paragraphs>98</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Clear Sans Regular Bold</vt:lpstr>
      <vt:lpstr>Graphik Regular</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Olatunji, Olawumi fatimah (Student)</cp:lastModifiedBy>
  <cp:revision>32</cp:revision>
  <dcterms:created xsi:type="dcterms:W3CDTF">2006-08-16T00:00:00Z</dcterms:created>
  <dcterms:modified xsi:type="dcterms:W3CDTF">2025-01-04T16:19:44Z</dcterms:modified>
  <dc:identifier>DAEhDyfaYKE</dc:identifier>
</cp:coreProperties>
</file>